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8"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302" r:id="rId18"/>
    <p:sldId id="284" r:id="rId19"/>
    <p:sldId id="285" r:id="rId20"/>
    <p:sldId id="303" r:id="rId21"/>
    <p:sldId id="286" r:id="rId22"/>
    <p:sldId id="287" r:id="rId23"/>
    <p:sldId id="288" r:id="rId24"/>
    <p:sldId id="289" r:id="rId25"/>
    <p:sldId id="290" r:id="rId26"/>
    <p:sldId id="291" r:id="rId27"/>
    <p:sldId id="292" r:id="rId28"/>
    <p:sldId id="293" r:id="rId29"/>
    <p:sldId id="294" r:id="rId30"/>
    <p:sldId id="304" r:id="rId31"/>
    <p:sldId id="295" r:id="rId32"/>
    <p:sldId id="296" r:id="rId33"/>
    <p:sldId id="297" r:id="rId34"/>
    <p:sldId id="298" r:id="rId35"/>
    <p:sldId id="299" r:id="rId36"/>
    <p:sldId id="300" r:id="rId37"/>
    <p:sldId id="305" r:id="rId38"/>
    <p:sldId id="301" r:id="rId39"/>
    <p:sldId id="306" r:id="rId40"/>
    <p:sldId id="307"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60"/>
  </p:normalViewPr>
  <p:slideViewPr>
    <p:cSldViewPr snapToGrid="0">
      <p:cViewPr varScale="1">
        <p:scale>
          <a:sx n="78" d="100"/>
          <a:sy n="78" d="100"/>
        </p:scale>
        <p:origin x="787" y="67"/>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10/9/2023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10/9/2023</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3)</a:t>
            </a:r>
            <a:r>
              <a:rPr lang="en-IN" baseline="0" dirty="0"/>
              <a:t> e.g. </a:t>
            </a:r>
            <a:r>
              <a:rPr lang="en-IN" dirty="0"/>
              <a:t>One such prominent case was at IBT (Industrial BioTest Labs) where many safety tests for chemical manufacturers were claimed to be performed or they were so poor in performing tests that the investigators couldn’t piece together the work that had been done, even though IBT claimed that they had submitted their test results which the manufacturing company asked, as per their contract.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4) EPA= Environmental Protection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 OECD=</a:t>
            </a:r>
            <a:r>
              <a:rPr lang="en-IN" baseline="0" dirty="0"/>
              <a:t> Organisation for Economic Co-operation and Development, OECD member countries- USA, UK, Canada, France, etc. Total OECD member countries- 36</a:t>
            </a:r>
            <a:endParaRPr lang="en-IN" dirty="0"/>
          </a:p>
          <a:p>
            <a:endParaRPr lang="en-IN" dirty="0"/>
          </a:p>
        </p:txBody>
      </p:sp>
      <p:sp>
        <p:nvSpPr>
          <p:cNvPr id="4" name="Slide Number Placeholder 3"/>
          <p:cNvSpPr>
            <a:spLocks noGrp="1"/>
          </p:cNvSpPr>
          <p:nvPr>
            <p:ph type="sldNum" sz="quarter" idx="10"/>
          </p:nvPr>
        </p:nvSpPr>
        <p:spPr/>
        <p:txBody>
          <a:bodyPr/>
          <a:lstStyle/>
          <a:p>
            <a:fld id="{DED491D0-8E1B-49C7-849B-A28568D94497}" type="slidenum">
              <a:rPr lang="en-IN" smtClean="0"/>
              <a:t>3</a:t>
            </a:fld>
            <a:endParaRPr lang="en-IN" dirty="0"/>
          </a:p>
        </p:txBody>
      </p:sp>
    </p:spTree>
    <p:extLst>
      <p:ext uri="{BB962C8B-B14F-4D97-AF65-F5344CB8AC3E}">
        <p14:creationId xmlns:p14="http://schemas.microsoft.com/office/powerpoint/2010/main" val="267382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10/9/2023</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10/9/2023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10/9/2023</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10/9/2023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10/9/2023</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10/9/2023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10/9/2023</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10/9/2023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10/9/2023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10/9/2023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10/9/2023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10/9/2023</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Good_laboratory_practice" TargetMode="External"/><Relationship Id="rId7" Type="http://schemas.openxmlformats.org/officeDocument/2006/relationships/hyperlink" Target="http://www.biopharminternational.com/glps-and-importance-standard-operating-procedures?id=&amp;sk=&amp;date=&amp;pageID=2" TargetMode="External"/><Relationship Id="rId2" Type="http://schemas.openxmlformats.org/officeDocument/2006/relationships/hyperlink" Target="https://bizfluent.com/facts-7639144-importance-glp.html" TargetMode="External"/><Relationship Id="rId1" Type="http://schemas.openxmlformats.org/officeDocument/2006/relationships/slideLayout" Target="../slideLayouts/slideLayout2.xml"/><Relationship Id="rId6" Type="http://schemas.openxmlformats.org/officeDocument/2006/relationships/hyperlink" Target="http://www.biopharminternational.com/glps-and-importance-standard-operating-procedures" TargetMode="External"/><Relationship Id="rId5" Type="http://schemas.openxmlformats.org/officeDocument/2006/relationships/hyperlink" Target="https://en.wikipedia.org/wiki/Good_documentation_practice" TargetMode="External"/><Relationship Id="rId4" Type="http://schemas.openxmlformats.org/officeDocument/2006/relationships/hyperlink" Target="https://ntp.niehs.nih.gov/iccvam/suppdocs/feddocs/oecd/oecd_glpcm.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Validation_(drug_manufacture)" TargetMode="External"/><Relationship Id="rId2" Type="http://schemas.openxmlformats.org/officeDocument/2006/relationships/hyperlink" Target="https://calibrationawareness.com/elements-in-implementing-internal-calibration-laboratory" TargetMode="External"/><Relationship Id="rId1" Type="http://schemas.openxmlformats.org/officeDocument/2006/relationships/slideLayout" Target="../slideLayouts/slideLayout2.xml"/><Relationship Id="rId5" Type="http://schemas.openxmlformats.org/officeDocument/2006/relationships/hyperlink" Target="https://proto.ufsc.br/files/2012/03/glp_trainee_green.pdf" TargetMode="External"/><Relationship Id="rId4" Type="http://schemas.openxmlformats.org/officeDocument/2006/relationships/hyperlink" Target="https://hmc.usp.org/sites/default/files/documents/HMC/GCs-Pdfs/c1224.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ecd.org/chemicalsafety/testing/oecdguidelinesforthetestingofchemicals.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Good Laboratory Practices (GLP)</a:t>
            </a:r>
            <a:endParaRPr lang="en-US" dirty="0"/>
          </a:p>
        </p:txBody>
      </p:sp>
      <p:sp>
        <p:nvSpPr>
          <p:cNvPr id="3" name="Subtitle 2"/>
          <p:cNvSpPr>
            <a:spLocks noGrp="1"/>
          </p:cNvSpPr>
          <p:nvPr>
            <p:ph type="subTitle" idx="1"/>
          </p:nvPr>
        </p:nvSpPr>
        <p:spPr/>
        <p:txBody>
          <a:bodyPr/>
          <a:lstStyle/>
          <a:p>
            <a:pPr algn="r"/>
            <a:r>
              <a:rPr lang="en-US" dirty="0"/>
              <a:t>Tejas Karandikar</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B) Decision- 89/569/EEC Council Decision</a:t>
            </a:r>
          </a:p>
          <a:p>
            <a:r>
              <a:rPr lang="en-IN" dirty="0"/>
              <a:t>There are also certain product-oriented directives like REACH regulation, Directive 2006/121/EC (for chemicals), Directive 2001/83/EC (for products related to human medicinal use), etc.</a:t>
            </a:r>
          </a:p>
          <a:p>
            <a:r>
              <a:rPr lang="en-IN" dirty="0"/>
              <a:t>EU has also formed Mutual Acceptance Agreements in areas of GLP with Japan, Israel and Switzerland.</a:t>
            </a:r>
          </a:p>
          <a:p>
            <a:r>
              <a:rPr lang="en-IN" dirty="0"/>
              <a:t>The above-mentioned Directives and other European regulations now also apply to countries like Iceland, Norway and Liechtenstein because of the Treaty of the European Economic Area of 13 September 1993.</a:t>
            </a:r>
          </a:p>
        </p:txBody>
      </p:sp>
    </p:spTree>
    <p:extLst>
      <p:ext uri="{BB962C8B-B14F-4D97-AF65-F5344CB8AC3E}">
        <p14:creationId xmlns:p14="http://schemas.microsoft.com/office/powerpoint/2010/main" val="14612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Documentation of Laboratory Work</a:t>
            </a:r>
          </a:p>
        </p:txBody>
      </p:sp>
      <p:sp>
        <p:nvSpPr>
          <p:cNvPr id="3" name="Content Placeholder 2"/>
          <p:cNvSpPr>
            <a:spLocks noGrp="1"/>
          </p:cNvSpPr>
          <p:nvPr>
            <p:ph idx="1"/>
          </p:nvPr>
        </p:nvSpPr>
        <p:spPr>
          <a:xfrm>
            <a:off x="1045382" y="2203106"/>
            <a:ext cx="9628632" cy="3986213"/>
          </a:xfrm>
        </p:spPr>
        <p:txBody>
          <a:bodyPr>
            <a:normAutofit/>
          </a:bodyPr>
          <a:lstStyle/>
          <a:p>
            <a:r>
              <a:rPr lang="en-IN" dirty="0"/>
              <a:t>The entire activities in a laboratory revolve around one key sentence:- “If it is not documented, then it is not done.”</a:t>
            </a:r>
          </a:p>
          <a:p>
            <a:r>
              <a:rPr lang="en-IN" dirty="0"/>
              <a:t>Thus, documentation is a very critical aspect of compliance with GLP.</a:t>
            </a:r>
          </a:p>
          <a:p>
            <a:r>
              <a:rPr lang="en-IN" dirty="0"/>
              <a:t>Documentation ensures traceability of the entire study in case if something goes wrong during the study.</a:t>
            </a:r>
          </a:p>
          <a:p>
            <a:r>
              <a:rPr lang="en-IN" dirty="0"/>
              <a:t>Proper documentation also proves that the study done, or the analysis/ test performed is accurate, precise and reliable.</a:t>
            </a:r>
          </a:p>
          <a:p>
            <a:r>
              <a:rPr lang="en-IN" dirty="0"/>
              <a:t>Laboratory documents are also used to review the activities which have taken place in the lab.</a:t>
            </a:r>
          </a:p>
          <a:p>
            <a:endParaRPr lang="en-IN" dirty="0"/>
          </a:p>
        </p:txBody>
      </p:sp>
    </p:spTree>
    <p:extLst>
      <p:ext uri="{BB962C8B-B14F-4D97-AF65-F5344CB8AC3E}">
        <p14:creationId xmlns:p14="http://schemas.microsoft.com/office/powerpoint/2010/main" val="35917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To ensure that all the laboratory work is properly documented, certain practices must be followed while documenting the activities carried out.</a:t>
            </a:r>
          </a:p>
          <a:p>
            <a:r>
              <a:rPr lang="en-IN" dirty="0"/>
              <a:t>These practices are known as Good Documentation Practices (GDP/GDocP).</a:t>
            </a:r>
          </a:p>
          <a:p>
            <a:r>
              <a:rPr lang="en-IN" dirty="0"/>
              <a:t>Some of them are:-</a:t>
            </a:r>
          </a:p>
          <a:p>
            <a:r>
              <a:rPr lang="en-IN" dirty="0"/>
              <a:t>A) The documents must be hand-written in indelible ink.</a:t>
            </a:r>
          </a:p>
          <a:p>
            <a:r>
              <a:rPr lang="en-IN" dirty="0"/>
              <a:t>B) Sufficient space is provided for handwritten entries.</a:t>
            </a:r>
          </a:p>
          <a:p>
            <a:r>
              <a:rPr lang="en-IN" dirty="0"/>
              <a:t>C) Errors are corrected and reason for error is written.</a:t>
            </a:r>
          </a:p>
          <a:p>
            <a:r>
              <a:rPr lang="en-IN" dirty="0"/>
              <a:t>D) No ditto marks are allowed.</a:t>
            </a:r>
          </a:p>
        </p:txBody>
      </p:sp>
    </p:spTree>
    <p:extLst>
      <p:ext uri="{BB962C8B-B14F-4D97-AF65-F5344CB8AC3E}">
        <p14:creationId xmlns:p14="http://schemas.microsoft.com/office/powerpoint/2010/main" val="274735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Preparation of SOPs</a:t>
            </a:r>
          </a:p>
        </p:txBody>
      </p:sp>
      <p:sp>
        <p:nvSpPr>
          <p:cNvPr id="3" name="Content Placeholder 2"/>
          <p:cNvSpPr>
            <a:spLocks noGrp="1"/>
          </p:cNvSpPr>
          <p:nvPr>
            <p:ph idx="1"/>
          </p:nvPr>
        </p:nvSpPr>
        <p:spPr/>
        <p:txBody>
          <a:bodyPr/>
          <a:lstStyle/>
          <a:p>
            <a:r>
              <a:rPr lang="en-IN" dirty="0"/>
              <a:t>The Standard Operating Procedure (SOPs) are documents that describe how to perform various routine operations in a GMP-based manufacturing or research facility. </a:t>
            </a:r>
          </a:p>
          <a:p>
            <a:r>
              <a:rPr lang="en-IN" dirty="0"/>
              <a:t>They provide a general framework which helps in the efficient implementation and performance of all the functions and activities and contain step-by-step instructions that the personnel consult daily to complete their tasks in a reliable and consistent manner.</a:t>
            </a:r>
          </a:p>
          <a:p>
            <a:r>
              <a:rPr lang="en-IN" dirty="0"/>
              <a:t>Basically, SOPs are written commitments to the regulatory bodies that describe the performance of routine tasks.</a:t>
            </a:r>
          </a:p>
        </p:txBody>
      </p:sp>
    </p:spTree>
    <p:extLst>
      <p:ext uri="{BB962C8B-B14F-4D97-AF65-F5344CB8AC3E}">
        <p14:creationId xmlns:p14="http://schemas.microsoft.com/office/powerpoint/2010/main" val="323081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SOPs cover certain general factors like test systems and methods, use, care and cleaning and calibration of equipment, documentation, use of facilities such as cleanrooms, etc.</a:t>
            </a:r>
          </a:p>
          <a:p>
            <a:r>
              <a:rPr lang="en-IN" dirty="0"/>
              <a:t>The SOPs must be comprehensive enough so that the staff can complete the procedure.</a:t>
            </a:r>
          </a:p>
          <a:p>
            <a:r>
              <a:rPr lang="en-IN" dirty="0"/>
              <a:t>Information that should be listed includes the preferred suppliers of chemicals, reagents, and equipment; the catalogue numbers of reagents and the model numbers of equipment; the storage conditions and stability of chemicals and test substances; and acceptance criteria for valid procedures.</a:t>
            </a:r>
          </a:p>
          <a:p>
            <a:endParaRPr lang="en-IN" dirty="0"/>
          </a:p>
        </p:txBody>
      </p:sp>
    </p:spTree>
    <p:extLst>
      <p:ext uri="{BB962C8B-B14F-4D97-AF65-F5344CB8AC3E}">
        <p14:creationId xmlns:p14="http://schemas.microsoft.com/office/powerpoint/2010/main" val="35348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SOPs should be written by personnel who are familiar with the procedure and then approved by the management team. </a:t>
            </a:r>
          </a:p>
          <a:p>
            <a:r>
              <a:rPr lang="en-IN" dirty="0"/>
              <a:t>They should be written in language that will be understood by the person using the SOP and checked for accuracy and quality. </a:t>
            </a:r>
          </a:p>
          <a:p>
            <a:r>
              <a:rPr lang="en-IN" dirty="0"/>
              <a:t>An SOP should be signed and dated by authorized personnel and, ideally, include the printed name of the signatory. </a:t>
            </a:r>
          </a:p>
          <a:p>
            <a:r>
              <a:rPr lang="en-IN" dirty="0"/>
              <a:t>All SOPs should be reviewed regularly, and the review date must appear on the documentation. </a:t>
            </a:r>
          </a:p>
          <a:p>
            <a:r>
              <a:rPr lang="en-IN" dirty="0"/>
              <a:t>They should be accessible to all and refer, when relevant, to product quality specifications. Above all, an SOP must be clearly presented and followed.</a:t>
            </a:r>
          </a:p>
        </p:txBody>
      </p:sp>
    </p:spTree>
    <p:extLst>
      <p:ext uri="{BB962C8B-B14F-4D97-AF65-F5344CB8AC3E}">
        <p14:creationId xmlns:p14="http://schemas.microsoft.com/office/powerpoint/2010/main" val="357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a:t>For preparing a SOP, there is a format which is followed by the employee writing the SOP.</a:t>
            </a:r>
          </a:p>
          <a:p>
            <a:r>
              <a:rPr lang="en-IN" dirty="0"/>
              <a:t>This format can vary from organization to organization, but there are certain common/ essential categories included like:-</a:t>
            </a:r>
          </a:p>
          <a:p>
            <a:r>
              <a:rPr lang="en-IN" dirty="0"/>
              <a:t>Title and purpose (why it is written)</a:t>
            </a:r>
          </a:p>
          <a:p>
            <a:r>
              <a:rPr lang="en-IN" dirty="0"/>
              <a:t>The scope (where does it apply)</a:t>
            </a:r>
          </a:p>
          <a:p>
            <a:r>
              <a:rPr lang="en-IN" dirty="0"/>
              <a:t>The responsible party (who must apply it) </a:t>
            </a:r>
          </a:p>
          <a:p>
            <a:r>
              <a:rPr lang="en-IN" dirty="0"/>
              <a:t>References and other documents</a:t>
            </a:r>
          </a:p>
          <a:p>
            <a:r>
              <a:rPr lang="en-IN" dirty="0"/>
              <a:t>Safety considerations (such as the use of protective clothing or disposal procedures) and others like the procedure to be followed and documentation requirements.</a:t>
            </a:r>
          </a:p>
        </p:txBody>
      </p:sp>
    </p:spTree>
    <p:extLst>
      <p:ext uri="{BB962C8B-B14F-4D97-AF65-F5344CB8AC3E}">
        <p14:creationId xmlns:p14="http://schemas.microsoft.com/office/powerpoint/2010/main" val="38875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 SOP</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1515" y="1828456"/>
            <a:ext cx="4605445" cy="5029544"/>
          </a:xfrm>
        </p:spPr>
      </p:pic>
    </p:spTree>
    <p:extLst>
      <p:ext uri="{BB962C8B-B14F-4D97-AF65-F5344CB8AC3E}">
        <p14:creationId xmlns:p14="http://schemas.microsoft.com/office/powerpoint/2010/main" val="412632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Calibration Records (Implementation in Laboratory)</a:t>
            </a:r>
          </a:p>
        </p:txBody>
      </p:sp>
      <p:sp>
        <p:nvSpPr>
          <p:cNvPr id="3" name="Content Placeholder 2"/>
          <p:cNvSpPr>
            <a:spLocks noGrp="1"/>
          </p:cNvSpPr>
          <p:nvPr>
            <p:ph idx="1"/>
          </p:nvPr>
        </p:nvSpPr>
        <p:spPr/>
        <p:txBody>
          <a:bodyPr/>
          <a:lstStyle/>
          <a:p>
            <a:r>
              <a:rPr lang="en-IN" dirty="0"/>
              <a:t>Calibration refers to the act of evaluating and adjusting the precision and accuracy of measurement equipment.</a:t>
            </a:r>
          </a:p>
          <a:p>
            <a:r>
              <a:rPr lang="en-IN" dirty="0"/>
              <a:t>In a lab, it is a critical activity without which the results of a test or a study obtained are not reliable.</a:t>
            </a:r>
          </a:p>
          <a:p>
            <a:r>
              <a:rPr lang="en-IN" dirty="0"/>
              <a:t>Each step of the calibration requires that records be kept and maintained.</a:t>
            </a:r>
          </a:p>
          <a:p>
            <a:r>
              <a:rPr lang="en-IN" dirty="0"/>
              <a:t>These are basically documents which include the results and observations about the calibration.</a:t>
            </a:r>
          </a:p>
          <a:p>
            <a:r>
              <a:rPr lang="en-IN" dirty="0"/>
              <a:t>Maintenance of these provides an evidence that calibration has been performed as per the SOP.</a:t>
            </a:r>
          </a:p>
          <a:p>
            <a:endParaRPr lang="en-IN" dirty="0"/>
          </a:p>
          <a:p>
            <a:endParaRPr lang="en-IN" dirty="0"/>
          </a:p>
        </p:txBody>
      </p:sp>
    </p:spTree>
    <p:extLst>
      <p:ext uri="{BB962C8B-B14F-4D97-AF65-F5344CB8AC3E}">
        <p14:creationId xmlns:p14="http://schemas.microsoft.com/office/powerpoint/2010/main" val="97886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They provide evidence of conformance to the standards/calibration requirements.</a:t>
            </a:r>
          </a:p>
          <a:p>
            <a:r>
              <a:rPr lang="en-IN" dirty="0"/>
              <a:t>In a laboratory, calibration records are maintained and kept in the form of documents which have information like the name of the instrument, observations, results of the calibration, etc.</a:t>
            </a:r>
          </a:p>
          <a:p>
            <a:r>
              <a:rPr lang="en-IN" dirty="0"/>
              <a:t>Also, on the instruments itself, there are labels which indicate not only the status of the instrument but also information such as the date when the calibration was performed, future date of calibration, who performed the calibration, etc.</a:t>
            </a:r>
          </a:p>
          <a:p>
            <a:endParaRPr lang="en-IN" dirty="0"/>
          </a:p>
        </p:txBody>
      </p:sp>
    </p:spTree>
    <p:extLst>
      <p:ext uri="{BB962C8B-B14F-4D97-AF65-F5344CB8AC3E}">
        <p14:creationId xmlns:p14="http://schemas.microsoft.com/office/powerpoint/2010/main" val="32019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 Contents</a:t>
            </a:r>
          </a:p>
        </p:txBody>
      </p:sp>
      <p:sp>
        <p:nvSpPr>
          <p:cNvPr id="14" name="Content Placeholder 2"/>
          <p:cNvSpPr>
            <a:spLocks noGrp="1"/>
          </p:cNvSpPr>
          <p:nvPr>
            <p:ph idx="1"/>
          </p:nvPr>
        </p:nvSpPr>
        <p:spPr/>
        <p:txBody>
          <a:bodyPr>
            <a:normAutofit fontScale="92500" lnSpcReduction="20000"/>
          </a:bodyPr>
          <a:lstStyle/>
          <a:p>
            <a:r>
              <a:rPr lang="en-IN" dirty="0"/>
              <a:t>What is GLP? (Definition and Importance)</a:t>
            </a:r>
            <a:endParaRPr lang="en-US" dirty="0"/>
          </a:p>
          <a:p>
            <a:r>
              <a:rPr lang="en-IN" dirty="0"/>
              <a:t>Practicing GLP</a:t>
            </a:r>
            <a:endParaRPr lang="en-US" dirty="0"/>
          </a:p>
          <a:p>
            <a:r>
              <a:rPr lang="en-IN" dirty="0"/>
              <a:t>Guidelines to GLP</a:t>
            </a:r>
          </a:p>
          <a:p>
            <a:r>
              <a:rPr lang="en-IN" dirty="0"/>
              <a:t>Documentation of laboratory work</a:t>
            </a:r>
          </a:p>
          <a:p>
            <a:r>
              <a:rPr lang="en-IN" dirty="0"/>
              <a:t>Preparation of SOPs</a:t>
            </a:r>
          </a:p>
          <a:p>
            <a:r>
              <a:rPr lang="en-IN" dirty="0"/>
              <a:t>Calibration records (implementation in laboratory)</a:t>
            </a:r>
          </a:p>
          <a:p>
            <a:r>
              <a:rPr lang="en-IN" dirty="0"/>
              <a:t>Significance of Validation in GLP</a:t>
            </a:r>
          </a:p>
          <a:p>
            <a:r>
              <a:rPr lang="en-IN" dirty="0"/>
              <a:t>Transfer of methods</a:t>
            </a:r>
          </a:p>
          <a:p>
            <a:r>
              <a:rPr lang="en-IN" dirty="0"/>
              <a:t>Documentation of results</a:t>
            </a:r>
            <a:endParaRPr lang="mr-IN" dirty="0"/>
          </a:p>
          <a:p>
            <a:endParaRPr lang="en-IN" dirty="0"/>
          </a:p>
          <a:p>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684" y="495840"/>
            <a:ext cx="9628632" cy="1362113"/>
          </a:xfrm>
        </p:spPr>
        <p:txBody>
          <a:bodyPr/>
          <a:lstStyle/>
          <a:p>
            <a:r>
              <a:rPr lang="en-IN" dirty="0"/>
              <a:t>Calibration Record</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02" t="18735" r="10342" b="3120"/>
          <a:stretch/>
        </p:blipFill>
        <p:spPr>
          <a:xfrm>
            <a:off x="5331165" y="0"/>
            <a:ext cx="5579151" cy="6867066"/>
          </a:xfrm>
        </p:spPr>
      </p:pic>
    </p:spTree>
    <p:extLst>
      <p:ext uri="{BB962C8B-B14F-4D97-AF65-F5344CB8AC3E}">
        <p14:creationId xmlns:p14="http://schemas.microsoft.com/office/powerpoint/2010/main" val="25502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Significance of Validation in GLP</a:t>
            </a:r>
          </a:p>
        </p:txBody>
      </p:sp>
      <p:sp>
        <p:nvSpPr>
          <p:cNvPr id="3" name="Content Placeholder 2"/>
          <p:cNvSpPr>
            <a:spLocks noGrp="1"/>
          </p:cNvSpPr>
          <p:nvPr>
            <p:ph idx="1"/>
          </p:nvPr>
        </p:nvSpPr>
        <p:spPr/>
        <p:txBody>
          <a:bodyPr>
            <a:normAutofit fontScale="92500" lnSpcReduction="20000"/>
          </a:bodyPr>
          <a:lstStyle/>
          <a:p>
            <a:r>
              <a:rPr lang="en-IN" dirty="0"/>
              <a:t>Validation is the process of establishing documentary evidence demonstrating that a procedure, process, or activity carried out in testing and then production maintains the desired level of compliance at all stages.</a:t>
            </a:r>
          </a:p>
          <a:p>
            <a:r>
              <a:rPr lang="en-IN" dirty="0"/>
              <a:t>In GLP, one of the key aspects that is considered is monitoring the study as we had seen earlier.</a:t>
            </a:r>
          </a:p>
          <a:p>
            <a:r>
              <a:rPr lang="en-IN" dirty="0"/>
              <a:t>Therefore, validation in GLP is of great importance.</a:t>
            </a:r>
          </a:p>
          <a:p>
            <a:r>
              <a:rPr lang="en-IN" dirty="0"/>
              <a:t>Validation in GLP ensures that the activities carried out comply with the requirements/ standards.</a:t>
            </a:r>
          </a:p>
          <a:p>
            <a:r>
              <a:rPr lang="en-IN" dirty="0"/>
              <a:t>Thus, validation also indirectly ensures that the quality is maintained.</a:t>
            </a:r>
          </a:p>
          <a:p>
            <a:r>
              <a:rPr lang="en-IN" dirty="0"/>
              <a:t>Also, since, validation also involves establishing documentary evidence, it is important to GLP in terms of its aspect of documentation/recording. </a:t>
            </a:r>
          </a:p>
        </p:txBody>
      </p:sp>
    </p:spTree>
    <p:extLst>
      <p:ext uri="{BB962C8B-B14F-4D97-AF65-F5344CB8AC3E}">
        <p14:creationId xmlns:p14="http://schemas.microsoft.com/office/powerpoint/2010/main" val="59148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Transfer of Methods</a:t>
            </a:r>
          </a:p>
        </p:txBody>
      </p:sp>
      <p:sp>
        <p:nvSpPr>
          <p:cNvPr id="3" name="Content Placeholder 2"/>
          <p:cNvSpPr>
            <a:spLocks noGrp="1"/>
          </p:cNvSpPr>
          <p:nvPr>
            <p:ph idx="1"/>
          </p:nvPr>
        </p:nvSpPr>
        <p:spPr>
          <a:xfrm>
            <a:off x="1280160" y="2190749"/>
            <a:ext cx="9628632" cy="4667251"/>
          </a:xfrm>
        </p:spPr>
        <p:txBody>
          <a:bodyPr/>
          <a:lstStyle/>
          <a:p>
            <a:r>
              <a:rPr lang="en-IN" dirty="0"/>
              <a:t>The transfer of analytical procedures (TAP), also referred to as method transfer, is the documented process that qualifies a laboratory (the receiving unit) to use an analytical test procedure that was first followed in another laboratory (the transferring unit).</a:t>
            </a:r>
          </a:p>
          <a:p>
            <a:r>
              <a:rPr lang="en-IN" dirty="0"/>
              <a:t>The transfer of method ensures that the receiving unit has the knowledge about the procedure and the ability to perform the transferred procedure as intended.</a:t>
            </a:r>
          </a:p>
          <a:p>
            <a:r>
              <a:rPr lang="en-IN" dirty="0"/>
              <a:t>There are various approaches by which a TAP can be carried out.</a:t>
            </a:r>
          </a:p>
          <a:p>
            <a:r>
              <a:rPr lang="en-IN" dirty="0"/>
              <a:t>The most common approach is comparative testing where the analysis of a predetermined number of samples of the same lot by both the sending and the receiving units is carried out.</a:t>
            </a:r>
          </a:p>
        </p:txBody>
      </p:sp>
    </p:spTree>
    <p:extLst>
      <p:ext uri="{BB962C8B-B14F-4D97-AF65-F5344CB8AC3E}">
        <p14:creationId xmlns:p14="http://schemas.microsoft.com/office/powerpoint/2010/main" val="246558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Another approach which can be used is co-validation where the transferring unit can involve the receiving unit in an inter-laboratory co-validation, including them as a part of the validation team at the transferring unit and thereby obtaining data for the assessment of reproducibility. </a:t>
            </a:r>
          </a:p>
          <a:p>
            <a:r>
              <a:rPr lang="en-IN" dirty="0"/>
              <a:t>This assessment is made using a preapproved transfer or validation protocol that provides the details of the procedure, the samples to be used, and the predetermined acceptance criteria.</a:t>
            </a:r>
          </a:p>
          <a:p>
            <a:r>
              <a:rPr lang="en-IN" dirty="0"/>
              <a:t>Revalidation or partial revalidation is another approach which is acceptable for the transfer of a validated procedure.</a:t>
            </a:r>
          </a:p>
        </p:txBody>
      </p:sp>
    </p:spTree>
    <p:extLst>
      <p:ext uri="{BB962C8B-B14F-4D97-AF65-F5344CB8AC3E}">
        <p14:creationId xmlns:p14="http://schemas.microsoft.com/office/powerpoint/2010/main" val="125343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Under certain circumstances, the normal TAP may not be done.</a:t>
            </a:r>
          </a:p>
          <a:p>
            <a:r>
              <a:rPr lang="en-IN" dirty="0"/>
              <a:t>In such cases, the receiving unit is qualified to use the analytical test procedures without comparison and creation of inter-laboratory comparative data.</a:t>
            </a:r>
          </a:p>
          <a:p>
            <a:r>
              <a:rPr lang="en-IN" dirty="0"/>
              <a:t>Scenarios that justify a transfer waiver:-  </a:t>
            </a:r>
          </a:p>
          <a:p>
            <a:r>
              <a:rPr lang="en-IN" dirty="0"/>
              <a:t>The new product’s composition is comparable to that of an existing product and/or the concentration of active ingredient is like that of an existing product and is analysed by procedures with which the receiving unit already has experience</a:t>
            </a:r>
          </a:p>
        </p:txBody>
      </p:sp>
    </p:spTree>
    <p:extLst>
      <p:ext uri="{BB962C8B-B14F-4D97-AF65-F5344CB8AC3E}">
        <p14:creationId xmlns:p14="http://schemas.microsoft.com/office/powerpoint/2010/main" val="4897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The analytical procedure transferred is the same as or very similar to a procedure already in use.</a:t>
            </a:r>
          </a:p>
          <a:p>
            <a:r>
              <a:rPr lang="en-IN" dirty="0"/>
              <a:t>The personnel in charge of the development, validation, or routine analysis of the product at the transferring unit is moved to the receiving unit. </a:t>
            </a:r>
          </a:p>
          <a:p>
            <a:r>
              <a:rPr lang="en-IN" dirty="0"/>
              <a:t>If eligible for transfer waiver, the receiving unit should document it with appropriate justifications.</a:t>
            </a:r>
          </a:p>
        </p:txBody>
      </p:sp>
    </p:spTree>
    <p:extLst>
      <p:ext uri="{BB962C8B-B14F-4D97-AF65-F5344CB8AC3E}">
        <p14:creationId xmlns:p14="http://schemas.microsoft.com/office/powerpoint/2010/main" val="2031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When the TAP is successfully completed, the receiving unit should prepare a transfer report that describes the results obtained in relation to the acceptance criteria, along with conclusions that confirm that the receiving unit is now qualified to run the procedure. </a:t>
            </a:r>
          </a:p>
          <a:p>
            <a:r>
              <a:rPr lang="en-IN" dirty="0"/>
              <a:t>Any deviations should be thoroughly documented and justified. </a:t>
            </a:r>
          </a:p>
          <a:p>
            <a:r>
              <a:rPr lang="en-IN" dirty="0"/>
              <a:t>If the acceptance criteria are met, the TAP is successful, and the receiving unit is qualified to run the procedure. </a:t>
            </a:r>
          </a:p>
          <a:p>
            <a:r>
              <a:rPr lang="en-IN" dirty="0"/>
              <a:t>Otherwise, the procedure cannot be considered transferred until effective remedial steps are adopted to meet the acceptance criteria. </a:t>
            </a:r>
          </a:p>
          <a:p>
            <a:endParaRPr lang="en-IN" dirty="0"/>
          </a:p>
        </p:txBody>
      </p:sp>
    </p:spTree>
    <p:extLst>
      <p:ext uri="{BB962C8B-B14F-4D97-AF65-F5344CB8AC3E}">
        <p14:creationId xmlns:p14="http://schemas.microsoft.com/office/powerpoint/2010/main" val="2118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Documentation of Results</a:t>
            </a:r>
          </a:p>
        </p:txBody>
      </p:sp>
      <p:sp>
        <p:nvSpPr>
          <p:cNvPr id="3" name="Content Placeholder 2"/>
          <p:cNvSpPr>
            <a:spLocks noGrp="1"/>
          </p:cNvSpPr>
          <p:nvPr>
            <p:ph idx="1"/>
          </p:nvPr>
        </p:nvSpPr>
        <p:spPr/>
        <p:txBody>
          <a:bodyPr/>
          <a:lstStyle/>
          <a:p>
            <a:r>
              <a:rPr lang="en-IN" dirty="0"/>
              <a:t>The final step to be performed during an analysis/ a study is the documentation of results. </a:t>
            </a:r>
          </a:p>
          <a:p>
            <a:r>
              <a:rPr lang="en-IN" dirty="0"/>
              <a:t>Good record keeping, as we have seen earlier, is essential for complete reconstruction and accurate reporting of a study. </a:t>
            </a:r>
          </a:p>
          <a:p>
            <a:r>
              <a:rPr lang="en-IN" dirty="0"/>
              <a:t>If data are lost or a record is incomplete, the study and its results may be seriously compromised.</a:t>
            </a:r>
          </a:p>
          <a:p>
            <a:r>
              <a:rPr lang="en-IN" dirty="0"/>
              <a:t>Raw data are defined as original results recorded during the study. These data are necessary for the reconstruction of the study (for example, by a senior scientist or an inspector) after the study completion date.</a:t>
            </a:r>
          </a:p>
          <a:p>
            <a:endParaRPr lang="en-IN" dirty="0"/>
          </a:p>
        </p:txBody>
      </p:sp>
    </p:spTree>
    <p:extLst>
      <p:ext uri="{BB962C8B-B14F-4D97-AF65-F5344CB8AC3E}">
        <p14:creationId xmlns:p14="http://schemas.microsoft.com/office/powerpoint/2010/main" val="233974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The raw data should include the following:-</a:t>
            </a:r>
          </a:p>
          <a:p>
            <a:r>
              <a:rPr lang="en-IN" dirty="0"/>
              <a:t>A) What was done:- Describing procedures carried out and demonstrating that the instructions in the protocol were carried out and that relevant SOPs were followed and that the results of the observation or measurement were included.</a:t>
            </a:r>
          </a:p>
          <a:p>
            <a:r>
              <a:rPr lang="en-IN" dirty="0"/>
              <a:t>B) How it was done:- Indicating that data were collected and recorded in accordance with the methods set out in the SOPs and protocol. There should be indications of any deviations from the instructions.</a:t>
            </a:r>
          </a:p>
          <a:p>
            <a:r>
              <a:rPr lang="en-IN" dirty="0"/>
              <a:t>C) When the work was performed:-</a:t>
            </a:r>
          </a:p>
          <a:p>
            <a:r>
              <a:rPr lang="en-IN" dirty="0"/>
              <a:t>Demonstrating that the timeline specified in the SOP was followed. This should be done by recording the date, and, if necessary, the time at which procedures were carried out. For certain procedures very exact timing is necessary and the data must demonstrate that the schedule has been followed.</a:t>
            </a:r>
          </a:p>
        </p:txBody>
      </p:sp>
    </p:spTree>
    <p:extLst>
      <p:ext uri="{BB962C8B-B14F-4D97-AF65-F5344CB8AC3E}">
        <p14:creationId xmlns:p14="http://schemas.microsoft.com/office/powerpoint/2010/main" val="302132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Who performed the work:- The data should clearly identify who was responsible for carrying out the procedure and recording the data. Where more than one person was involved in a procedure this should be recorded in the data and the responsibilities of each described.</a:t>
            </a:r>
          </a:p>
          <a:p>
            <a:r>
              <a:rPr lang="en-IN" dirty="0"/>
              <a:t>At the conclusion of a study, a final study report is prepared.</a:t>
            </a:r>
          </a:p>
          <a:p>
            <a:r>
              <a:rPr lang="en-IN" dirty="0"/>
              <a:t>This study report is the responsibility of a study director.</a:t>
            </a:r>
          </a:p>
        </p:txBody>
      </p:sp>
    </p:spTree>
    <p:extLst>
      <p:ext uri="{BB962C8B-B14F-4D97-AF65-F5344CB8AC3E}">
        <p14:creationId xmlns:p14="http://schemas.microsoft.com/office/powerpoint/2010/main" val="254580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GLP?</a:t>
            </a:r>
          </a:p>
        </p:txBody>
      </p:sp>
      <p:sp>
        <p:nvSpPr>
          <p:cNvPr id="3" name="Content Placeholder 2"/>
          <p:cNvSpPr>
            <a:spLocks noGrp="1"/>
          </p:cNvSpPr>
          <p:nvPr>
            <p:ph idx="1"/>
          </p:nvPr>
        </p:nvSpPr>
        <p:spPr>
          <a:xfrm>
            <a:off x="1280160" y="2190749"/>
            <a:ext cx="9628632" cy="4667251"/>
          </a:xfrm>
        </p:spPr>
        <p:txBody>
          <a:bodyPr>
            <a:normAutofit fontScale="92500" lnSpcReduction="10000"/>
          </a:bodyPr>
          <a:lstStyle/>
          <a:p>
            <a:r>
              <a:rPr lang="en-IN" dirty="0"/>
              <a:t>GLP is a </a:t>
            </a:r>
            <a:r>
              <a:rPr lang="en-IN" b="1" dirty="0"/>
              <a:t>quality system </a:t>
            </a:r>
            <a:r>
              <a:rPr lang="en-IN" dirty="0"/>
              <a:t>concerned with the </a:t>
            </a:r>
            <a:r>
              <a:rPr lang="en-IN" b="1" dirty="0"/>
              <a:t>organizational process and the conditions </a:t>
            </a:r>
            <a:r>
              <a:rPr lang="en-IN" dirty="0"/>
              <a:t>under which a study is </a:t>
            </a:r>
            <a:r>
              <a:rPr lang="en-IN" b="1" dirty="0"/>
              <a:t>planned</a:t>
            </a:r>
            <a:r>
              <a:rPr lang="en-IN" dirty="0"/>
              <a:t>, </a:t>
            </a:r>
            <a:r>
              <a:rPr lang="en-IN" b="1" dirty="0"/>
              <a:t>performed</a:t>
            </a:r>
            <a:r>
              <a:rPr lang="en-IN" dirty="0"/>
              <a:t>,</a:t>
            </a:r>
            <a:r>
              <a:rPr lang="en-IN" b="1" dirty="0"/>
              <a:t> monitored</a:t>
            </a:r>
            <a:r>
              <a:rPr lang="en-IN" dirty="0"/>
              <a:t>,</a:t>
            </a:r>
            <a:r>
              <a:rPr lang="en-IN" b="1" dirty="0"/>
              <a:t> recorded, archived</a:t>
            </a:r>
            <a:r>
              <a:rPr lang="en-IN" dirty="0"/>
              <a:t> and </a:t>
            </a:r>
            <a:r>
              <a:rPr lang="en-IN" b="1" dirty="0"/>
              <a:t>reported.</a:t>
            </a:r>
          </a:p>
          <a:p>
            <a:r>
              <a:rPr lang="en-IN" dirty="0"/>
              <a:t>It was first introduced in the year 1972 in New Zealand and Denmark.</a:t>
            </a:r>
          </a:p>
          <a:p>
            <a:r>
              <a:rPr lang="en-IN" dirty="0"/>
              <a:t>In the US, it was established after there were cases of fraud in the data submitted to the FDA by pharmaceutical companies.</a:t>
            </a:r>
          </a:p>
          <a:p>
            <a:r>
              <a:rPr lang="en-IN" dirty="0"/>
              <a:t>After these issues were made public at the hearings in US Congress, US-FDA and EPA, which had come across similar problems, published the final rules of GLP in 1979 and 1983, respectively.</a:t>
            </a:r>
          </a:p>
          <a:p>
            <a:r>
              <a:rPr lang="en-IN" dirty="0"/>
              <a:t>OECD declared that data generated in the testing of chemicals in one OECD Member Country, in accordance with OECD Test Guidelines and the Principles of GLP are accepted in all other OECD Member Countries after the Decision C(97),186/Final of the OECD Council.</a:t>
            </a:r>
          </a:p>
        </p:txBody>
      </p:sp>
    </p:spTree>
    <p:extLst>
      <p:ext uri="{BB962C8B-B14F-4D97-AF65-F5344CB8AC3E}">
        <p14:creationId xmlns:p14="http://schemas.microsoft.com/office/powerpoint/2010/main" val="18065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Raw Data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9200" y="1906756"/>
            <a:ext cx="4074984" cy="4951243"/>
          </a:xfrm>
        </p:spPr>
      </p:pic>
    </p:spTree>
    <p:extLst>
      <p:ext uri="{BB962C8B-B14F-4D97-AF65-F5344CB8AC3E}">
        <p14:creationId xmlns:p14="http://schemas.microsoft.com/office/powerpoint/2010/main" val="5022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It must include the following:-</a:t>
            </a:r>
          </a:p>
          <a:p>
            <a:r>
              <a:rPr lang="en-IN" dirty="0"/>
              <a:t>Name and address of test facility</a:t>
            </a:r>
          </a:p>
          <a:p>
            <a:r>
              <a:rPr lang="en-IN" dirty="0"/>
              <a:t>Dates of start and finish of the study </a:t>
            </a:r>
          </a:p>
          <a:p>
            <a:r>
              <a:rPr lang="en-IN" dirty="0"/>
              <a:t>Name of study director </a:t>
            </a:r>
          </a:p>
          <a:p>
            <a:r>
              <a:rPr lang="en-IN" dirty="0"/>
              <a:t>Objectives of the study </a:t>
            </a:r>
          </a:p>
          <a:p>
            <a:r>
              <a:rPr lang="en-IN" dirty="0"/>
              <a:t>Details of test items and vehicles </a:t>
            </a:r>
          </a:p>
          <a:p>
            <a:r>
              <a:rPr lang="en-IN" dirty="0"/>
              <a:t>Description of the test system </a:t>
            </a:r>
          </a:p>
          <a:p>
            <a:r>
              <a:rPr lang="en-IN" dirty="0"/>
              <a:t>Details of dosing, route and duration </a:t>
            </a:r>
          </a:p>
        </p:txBody>
      </p:sp>
    </p:spTree>
    <p:extLst>
      <p:ext uri="{BB962C8B-B14F-4D97-AF65-F5344CB8AC3E}">
        <p14:creationId xmlns:p14="http://schemas.microsoft.com/office/powerpoint/2010/main" val="19909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Summary of findings </a:t>
            </a:r>
          </a:p>
          <a:p>
            <a:r>
              <a:rPr lang="en-IN" dirty="0"/>
              <a:t>Discussion </a:t>
            </a:r>
          </a:p>
          <a:p>
            <a:r>
              <a:rPr lang="en-IN" dirty="0"/>
              <a:t>Conclusion </a:t>
            </a:r>
          </a:p>
          <a:p>
            <a:r>
              <a:rPr lang="en-IN" dirty="0"/>
              <a:t>References </a:t>
            </a:r>
          </a:p>
          <a:p>
            <a:r>
              <a:rPr lang="en-IN" dirty="0"/>
              <a:t>GLP compliance statement from the study director </a:t>
            </a:r>
          </a:p>
          <a:p>
            <a:r>
              <a:rPr lang="en-IN" dirty="0"/>
              <a:t>QA statement of inspections/audits</a:t>
            </a:r>
          </a:p>
          <a:p>
            <a:r>
              <a:rPr lang="en-IN" dirty="0"/>
              <a:t>Signed/dated reports from contributing scientists.</a:t>
            </a:r>
          </a:p>
        </p:txBody>
      </p:sp>
    </p:spTree>
    <p:extLst>
      <p:ext uri="{BB962C8B-B14F-4D97-AF65-F5344CB8AC3E}">
        <p14:creationId xmlns:p14="http://schemas.microsoft.com/office/powerpoint/2010/main" val="38905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study director is responsible for the entire study, including the report. </a:t>
            </a:r>
          </a:p>
          <a:p>
            <a:r>
              <a:rPr lang="en-IN" dirty="0"/>
              <a:t>He/she must make sure that the study report describes the study accurately. </a:t>
            </a:r>
          </a:p>
          <a:p>
            <a:r>
              <a:rPr lang="en-IN" dirty="0"/>
              <a:t>The study director is also responsible for the scientific interpretation of study results.</a:t>
            </a:r>
          </a:p>
          <a:p>
            <a:r>
              <a:rPr lang="en-IN" dirty="0"/>
              <a:t>Finally, the study director must indicate in the study director’s GLP compliance statement as to whether the study was performed in compliance with the GLP principles. </a:t>
            </a:r>
          </a:p>
          <a:p>
            <a:r>
              <a:rPr lang="en-IN" dirty="0"/>
              <a:t>If the study was not fully compliant, those parts that were not compliant must be identified in the report.</a:t>
            </a:r>
          </a:p>
        </p:txBody>
      </p:sp>
    </p:spTree>
    <p:extLst>
      <p:ext uri="{BB962C8B-B14F-4D97-AF65-F5344CB8AC3E}">
        <p14:creationId xmlns:p14="http://schemas.microsoft.com/office/powerpoint/2010/main" val="194051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report should fully and accurately reflect the raw data.”</a:t>
            </a:r>
          </a:p>
          <a:p>
            <a:r>
              <a:rPr lang="en-IN" dirty="0"/>
              <a:t>It means that everything that happened during the study should be reported but does not necessarily mean that every piece of raw data should be included in the report.</a:t>
            </a:r>
          </a:p>
          <a:p>
            <a:r>
              <a:rPr lang="en-IN" dirty="0"/>
              <a:t>The report should allow the reader to follow the course of the experiment and the interpretation without the need to refer to outside material.</a:t>
            </a:r>
          </a:p>
          <a:p>
            <a:r>
              <a:rPr lang="en-IN" dirty="0"/>
              <a:t>The report should not be a selection of “highlights” of the study, leaving out the part that did not work or overlooking restarts that were needed for some reason.</a:t>
            </a:r>
          </a:p>
        </p:txBody>
      </p:sp>
    </p:spTree>
    <p:extLst>
      <p:ext uri="{BB962C8B-B14F-4D97-AF65-F5344CB8AC3E}">
        <p14:creationId xmlns:p14="http://schemas.microsoft.com/office/powerpoint/2010/main" val="25259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The report should always cover all aspects of the study that deviated from the original intention as laid down in the protocol or the SOPs, whether this is considered to have impacted the study integrity or not. </a:t>
            </a:r>
          </a:p>
          <a:p>
            <a:r>
              <a:rPr lang="en-IN" dirty="0"/>
              <a:t>The report may include input from scientists other than the study director, such as specialists within the test facility or from outside consultants or the sponsor. </a:t>
            </a:r>
          </a:p>
          <a:p>
            <a:r>
              <a:rPr lang="en-IN" dirty="0"/>
              <a:t>These may form parts of the report, signed and dated by the contributing scientist. </a:t>
            </a:r>
          </a:p>
          <a:p>
            <a:r>
              <a:rPr lang="en-IN" dirty="0"/>
              <a:t>Data from outside the test facility should have been derived in compliance with GLP. If this is not the case, the study director should indicate this in his/her GLP compliance statement.</a:t>
            </a:r>
          </a:p>
        </p:txBody>
      </p:sp>
    </p:spTree>
    <p:extLst>
      <p:ext uri="{BB962C8B-B14F-4D97-AF65-F5344CB8AC3E}">
        <p14:creationId xmlns:p14="http://schemas.microsoft.com/office/powerpoint/2010/main" val="21905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GLP requires the study director to include a statement in the report accepting responsibility for the validity of all data in the report, even that of contributing scientists, and confirming that the study was performed in compliance with GLP.</a:t>
            </a:r>
          </a:p>
          <a:p>
            <a:r>
              <a:rPr lang="en-IN" dirty="0"/>
              <a:t>After the report has been drafted, it will pass through a review stage and a quality assurance audit. </a:t>
            </a:r>
          </a:p>
          <a:p>
            <a:r>
              <a:rPr lang="en-IN" dirty="0"/>
              <a:t>During this period modifications may be made to the report, but it is important that all modifications are approved by the study director. </a:t>
            </a:r>
          </a:p>
          <a:p>
            <a:r>
              <a:rPr lang="en-IN" dirty="0"/>
              <a:t>The process of approval prior to finalization may involve both peer review by other scientists and a review by the sponsor. </a:t>
            </a:r>
          </a:p>
        </p:txBody>
      </p:sp>
    </p:spTree>
    <p:extLst>
      <p:ext uri="{BB962C8B-B14F-4D97-AF65-F5344CB8AC3E}">
        <p14:creationId xmlns:p14="http://schemas.microsoft.com/office/powerpoint/2010/main" val="8899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Study Report Format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459" y="1946892"/>
            <a:ext cx="4737433" cy="4911108"/>
          </a:xfrm>
        </p:spPr>
      </p:pic>
    </p:spTree>
    <p:extLst>
      <p:ext uri="{BB962C8B-B14F-4D97-AF65-F5344CB8AC3E}">
        <p14:creationId xmlns:p14="http://schemas.microsoft.com/office/powerpoint/2010/main" val="21479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It is important that all accepted changes be incorporated before finalization of the report as the report cannot be modified once the study director has approved and signed it. </a:t>
            </a:r>
          </a:p>
          <a:p>
            <a:r>
              <a:rPr lang="en-IN" dirty="0"/>
              <a:t>After finalization, modifications can only be made by a formal amendment, which is a separate document attached to the unmodified report. </a:t>
            </a:r>
          </a:p>
          <a:p>
            <a:r>
              <a:rPr lang="en-IN" dirty="0"/>
              <a:t>Such amendments must be signed and approved by the study director who identifies the change and the reason for amending the report.</a:t>
            </a:r>
          </a:p>
          <a:p>
            <a:endParaRPr lang="en-IN" dirty="0"/>
          </a:p>
        </p:txBody>
      </p:sp>
    </p:spTree>
    <p:extLst>
      <p:ext uri="{BB962C8B-B14F-4D97-AF65-F5344CB8AC3E}">
        <p14:creationId xmlns:p14="http://schemas.microsoft.com/office/powerpoint/2010/main" val="377288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a:t>
            </a:r>
          </a:p>
        </p:txBody>
      </p:sp>
      <p:sp>
        <p:nvSpPr>
          <p:cNvPr id="3" name="Content Placeholder 2"/>
          <p:cNvSpPr>
            <a:spLocks noGrp="1"/>
          </p:cNvSpPr>
          <p:nvPr>
            <p:ph idx="1"/>
          </p:nvPr>
        </p:nvSpPr>
        <p:spPr/>
        <p:txBody>
          <a:bodyPr/>
          <a:lstStyle/>
          <a:p>
            <a:r>
              <a:rPr lang="en-IN" dirty="0">
                <a:hlinkClick r:id="rId2"/>
              </a:rPr>
              <a:t>https://bizfluent.com/facts-7639144-importance-glp.html</a:t>
            </a:r>
            <a:endParaRPr lang="en-IN" dirty="0"/>
          </a:p>
          <a:p>
            <a:r>
              <a:rPr lang="en-IN" dirty="0">
                <a:hlinkClick r:id="rId3"/>
              </a:rPr>
              <a:t>https://en.wikipedia.org/wiki/Good_laboratory_practice</a:t>
            </a:r>
            <a:endParaRPr lang="en-IN" dirty="0"/>
          </a:p>
          <a:p>
            <a:r>
              <a:rPr lang="en-IN" dirty="0">
                <a:hlinkClick r:id="rId4"/>
              </a:rPr>
              <a:t>https://ntp.niehs.nih.gov/iccvam/suppdocs/feddocs/oecd/oecd_glpcm.pdf</a:t>
            </a:r>
            <a:endParaRPr lang="en-IN" dirty="0"/>
          </a:p>
          <a:p>
            <a:r>
              <a:rPr lang="en-IN" dirty="0">
                <a:hlinkClick r:id="rId5"/>
              </a:rPr>
              <a:t>https://en.wikipedia.org/wiki/Good_documentation_practice</a:t>
            </a:r>
            <a:endParaRPr lang="en-IN" dirty="0"/>
          </a:p>
          <a:p>
            <a:r>
              <a:rPr lang="en-IN" dirty="0">
                <a:hlinkClick r:id="rId6"/>
              </a:rPr>
              <a:t>http://www.biopharminternational.com/glps-and-importance-standard-operating-procedures</a:t>
            </a:r>
            <a:endParaRPr lang="en-IN" dirty="0"/>
          </a:p>
          <a:p>
            <a:r>
              <a:rPr lang="en-IN" dirty="0">
                <a:hlinkClick r:id="rId7"/>
              </a:rPr>
              <a:t>http://www.biopharminternational.com/glps-and-importance-standard-operating-procedures?id=&amp;sk=&amp;date=&amp;pageID=2</a:t>
            </a:r>
            <a:endParaRPr lang="en-IN" dirty="0"/>
          </a:p>
          <a:p>
            <a:pPr marL="0" indent="0">
              <a:buNone/>
            </a:pPr>
            <a:endParaRPr lang="en-IN" dirty="0"/>
          </a:p>
          <a:p>
            <a:endParaRPr lang="en-IN" dirty="0"/>
          </a:p>
        </p:txBody>
      </p:sp>
    </p:spTree>
    <p:extLst>
      <p:ext uri="{BB962C8B-B14F-4D97-AF65-F5344CB8AC3E}">
        <p14:creationId xmlns:p14="http://schemas.microsoft.com/office/powerpoint/2010/main" val="8276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Importance of GLP/ Why to follow GLP?</a:t>
            </a:r>
          </a:p>
        </p:txBody>
      </p:sp>
      <p:sp>
        <p:nvSpPr>
          <p:cNvPr id="3" name="Content Placeholder 2"/>
          <p:cNvSpPr>
            <a:spLocks noGrp="1"/>
          </p:cNvSpPr>
          <p:nvPr>
            <p:ph idx="1"/>
          </p:nvPr>
        </p:nvSpPr>
        <p:spPr/>
        <p:txBody>
          <a:bodyPr>
            <a:normAutofit fontScale="92500" lnSpcReduction="10000"/>
          </a:bodyPr>
          <a:lstStyle/>
          <a:p>
            <a:r>
              <a:rPr lang="en-IN" dirty="0"/>
              <a:t>Nowadays, all the pharmaceutical companies and other labs invest heavy amounts in ensuring that they follow the principles and guidelines of GLP.</a:t>
            </a:r>
          </a:p>
          <a:p>
            <a:r>
              <a:rPr lang="en-IN" dirty="0"/>
              <a:t>This is because GLP is an important set of principles and practices for several reasons, some of which are given below.</a:t>
            </a:r>
          </a:p>
          <a:p>
            <a:r>
              <a:rPr lang="en-IN" dirty="0"/>
              <a:t>A) GLP ensures that the results obtained from laboratory testing are not only of a good quality but are traceable as well. This traceability makes sure that if any wrong materials, methods or equipment are used, it can be identified and if any issue arises or if wrong result is obtained, it can be corrected.</a:t>
            </a:r>
          </a:p>
          <a:p>
            <a:r>
              <a:rPr lang="en-IN" dirty="0"/>
              <a:t>B) The labs that follow GLP gain a higher reputation than the ones who don’t follow it, so, GLP is helpful in enhancing the reputation of a lab or a manufacturing company.</a:t>
            </a:r>
          </a:p>
          <a:p>
            <a:pPr marL="0" indent="0">
              <a:buNone/>
            </a:pPr>
            <a:r>
              <a:rPr lang="en-IN" dirty="0"/>
              <a:t>  </a:t>
            </a:r>
          </a:p>
        </p:txBody>
      </p:sp>
    </p:spTree>
    <p:extLst>
      <p:ext uri="{BB962C8B-B14F-4D97-AF65-F5344CB8AC3E}">
        <p14:creationId xmlns:p14="http://schemas.microsoft.com/office/powerpoint/2010/main" val="39089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hlinkClick r:id="rId2"/>
              </a:rPr>
              <a:t>https://calibrationawareness.com/elements-in-implementing-internal-calibration-laboratory</a:t>
            </a:r>
            <a:endParaRPr lang="en-IN" dirty="0"/>
          </a:p>
          <a:p>
            <a:r>
              <a:rPr lang="en-IN" dirty="0">
                <a:hlinkClick r:id="rId3"/>
              </a:rPr>
              <a:t>https://en.wikipedia.org/wiki/Validation_(drug_manufacture)</a:t>
            </a:r>
            <a:endParaRPr lang="en-IN" dirty="0"/>
          </a:p>
          <a:p>
            <a:r>
              <a:rPr lang="en-IN" dirty="0">
                <a:hlinkClick r:id="rId4"/>
              </a:rPr>
              <a:t>https://hmc.usp.org/sites/default/files/documents/HMC/GCs-Pdfs/c1224.pdf</a:t>
            </a:r>
            <a:endParaRPr lang="en-IN" dirty="0"/>
          </a:p>
          <a:p>
            <a:r>
              <a:rPr lang="en-IN" dirty="0">
                <a:hlinkClick r:id="rId5"/>
              </a:rPr>
              <a:t>https://proto.ufsc.br/files/2012/03/glp_trainee_green.pdf</a:t>
            </a:r>
            <a:endParaRPr lang="en-IN" dirty="0"/>
          </a:p>
        </p:txBody>
      </p:sp>
    </p:spTree>
    <p:extLst>
      <p:ext uri="{BB962C8B-B14F-4D97-AF65-F5344CB8AC3E}">
        <p14:creationId xmlns:p14="http://schemas.microsoft.com/office/powerpoint/2010/main" val="38744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33" y="2028756"/>
            <a:ext cx="8072444" cy="4620591"/>
          </a:xfrm>
        </p:spPr>
      </p:pic>
    </p:spTree>
    <p:extLst>
      <p:ext uri="{BB962C8B-B14F-4D97-AF65-F5344CB8AC3E}">
        <p14:creationId xmlns:p14="http://schemas.microsoft.com/office/powerpoint/2010/main" val="88764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C) Following GLP means that the analysts and the employees above the analysts as well must keep clear records of the test procedures and the methods which are used for performing that test/ analysis.</a:t>
            </a:r>
          </a:p>
          <a:p>
            <a:r>
              <a:rPr lang="en-IN" dirty="0"/>
              <a:t>This ensures that frauds are minimized by a lab because the paper trail of the records can be referred to.</a:t>
            </a:r>
          </a:p>
          <a:p>
            <a:r>
              <a:rPr lang="en-IN" dirty="0"/>
              <a:t>As the frauds are minimized, the legal costs of the lab or the company are also reduced.</a:t>
            </a:r>
          </a:p>
          <a:p>
            <a:r>
              <a:rPr lang="en-IN" dirty="0"/>
              <a:t>D) As GLP makes it necessary to have written procedures for testing and demands that supporting documentation be made, another analyst in the lab can perform the testing in the same way in which the earlier analyst had performed, thus ensuring that the results are valid. </a:t>
            </a:r>
          </a:p>
          <a:p>
            <a:r>
              <a:rPr lang="en-IN" dirty="0"/>
              <a:t>E) GLP also ensures the safety of each and every personnel working in the lab, the aspects of which, we will study later on.</a:t>
            </a:r>
          </a:p>
        </p:txBody>
      </p:sp>
    </p:spTree>
    <p:extLst>
      <p:ext uri="{BB962C8B-B14F-4D97-AF65-F5344CB8AC3E}">
        <p14:creationId xmlns:p14="http://schemas.microsoft.com/office/powerpoint/2010/main" val="3865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Practicing GLP</a:t>
            </a:r>
          </a:p>
        </p:txBody>
      </p:sp>
      <p:sp>
        <p:nvSpPr>
          <p:cNvPr id="3" name="Content Placeholder 2"/>
          <p:cNvSpPr>
            <a:spLocks noGrp="1"/>
          </p:cNvSpPr>
          <p:nvPr>
            <p:ph idx="1"/>
          </p:nvPr>
        </p:nvSpPr>
        <p:spPr>
          <a:xfrm>
            <a:off x="1131879" y="2141322"/>
            <a:ext cx="9628632" cy="3986213"/>
          </a:xfrm>
        </p:spPr>
        <p:txBody>
          <a:bodyPr/>
          <a:lstStyle/>
          <a:p>
            <a:r>
              <a:rPr lang="en-IN" dirty="0"/>
              <a:t>As stated earlier, GLP covers all aspects of the study ranging from its planning to reporting.</a:t>
            </a:r>
          </a:p>
          <a:p>
            <a:r>
              <a:rPr lang="en-IN" dirty="0"/>
              <a:t>So, while practicing GLP, all of the principles which take these aspects into consideration must be followed.</a:t>
            </a:r>
          </a:p>
          <a:p>
            <a:r>
              <a:rPr lang="en-IN" dirty="0"/>
              <a:t>Following are the principles of GLP as per OECD:-</a:t>
            </a:r>
          </a:p>
          <a:p>
            <a:r>
              <a:rPr lang="en-IN" dirty="0"/>
              <a:t>A) Organization and Personnel </a:t>
            </a:r>
          </a:p>
          <a:p>
            <a:r>
              <a:rPr lang="en-IN" dirty="0"/>
              <a:t>B) Quality Assurance Programme</a:t>
            </a:r>
          </a:p>
          <a:p>
            <a:r>
              <a:rPr lang="en-IN" dirty="0"/>
              <a:t>C) Facilities</a:t>
            </a:r>
          </a:p>
          <a:p>
            <a:endParaRPr lang="en-IN" dirty="0"/>
          </a:p>
        </p:txBody>
      </p:sp>
    </p:spTree>
    <p:extLst>
      <p:ext uri="{BB962C8B-B14F-4D97-AF65-F5344CB8AC3E}">
        <p14:creationId xmlns:p14="http://schemas.microsoft.com/office/powerpoint/2010/main" val="317945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D) Apparatus, Materials and Reagents</a:t>
            </a:r>
          </a:p>
          <a:p>
            <a:r>
              <a:rPr lang="en-IN" dirty="0"/>
              <a:t>E) Test Systems</a:t>
            </a:r>
          </a:p>
          <a:p>
            <a:r>
              <a:rPr lang="en-IN" dirty="0"/>
              <a:t>F) Test and Reference Items</a:t>
            </a:r>
          </a:p>
          <a:p>
            <a:r>
              <a:rPr lang="en-IN" dirty="0"/>
              <a:t>G) Standard Operating Procedures</a:t>
            </a:r>
          </a:p>
          <a:p>
            <a:r>
              <a:rPr lang="en-IN" dirty="0"/>
              <a:t>H) Performance of the Study</a:t>
            </a:r>
          </a:p>
          <a:p>
            <a:r>
              <a:rPr lang="en-IN" dirty="0"/>
              <a:t>I) Reporting of Study Results</a:t>
            </a:r>
          </a:p>
          <a:p>
            <a:r>
              <a:rPr lang="en-IN" dirty="0"/>
              <a:t>J) Storage and Retention of Records and Materials</a:t>
            </a:r>
          </a:p>
        </p:txBody>
      </p:sp>
    </p:spTree>
    <p:extLst>
      <p:ext uri="{BB962C8B-B14F-4D97-AF65-F5344CB8AC3E}">
        <p14:creationId xmlns:p14="http://schemas.microsoft.com/office/powerpoint/2010/main" val="38717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Guidelines to GLP</a:t>
            </a:r>
          </a:p>
        </p:txBody>
      </p:sp>
      <p:sp>
        <p:nvSpPr>
          <p:cNvPr id="3" name="Content Placeholder 2"/>
          <p:cNvSpPr>
            <a:spLocks noGrp="1"/>
          </p:cNvSpPr>
          <p:nvPr>
            <p:ph idx="1"/>
          </p:nvPr>
        </p:nvSpPr>
        <p:spPr/>
        <p:txBody>
          <a:bodyPr/>
          <a:lstStyle/>
          <a:p>
            <a:r>
              <a:rPr lang="en-IN" dirty="0"/>
              <a:t>To ensure that the principles of GLP mentioned previously are followed/ to ensure that the labs and pharmaceutical companies comply with GLP, various guidelines were drafted by various governing/ regulatory bodies. Some of them are mentioned below.</a:t>
            </a:r>
          </a:p>
          <a:p>
            <a:r>
              <a:rPr lang="en-IN" dirty="0"/>
              <a:t>OECD in the year 1981 published the </a:t>
            </a:r>
            <a:r>
              <a:rPr lang="en-IN" b="1" dirty="0"/>
              <a:t>OECD Guidelines for the Testing of Chemicals </a:t>
            </a:r>
            <a:r>
              <a:rPr lang="en-IN" dirty="0"/>
              <a:t>which are guidelines that usually must be followed by agencies which carry out the risk assessment of chemicals.</a:t>
            </a:r>
          </a:p>
          <a:p>
            <a:r>
              <a:rPr lang="en-IN" dirty="0">
                <a:hlinkClick r:id="rId2"/>
              </a:rPr>
              <a:t>http://www.oecd.org/chemicalsafety/testing/oecdguidelinesforthetestingofchemicals.htm</a:t>
            </a:r>
            <a:r>
              <a:rPr lang="en-IN" dirty="0"/>
              <a:t> </a:t>
            </a:r>
          </a:p>
        </p:txBody>
      </p:sp>
    </p:spTree>
    <p:extLst>
      <p:ext uri="{BB962C8B-B14F-4D97-AF65-F5344CB8AC3E}">
        <p14:creationId xmlns:p14="http://schemas.microsoft.com/office/powerpoint/2010/main" val="153345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US-FDA has rules for following GLP in the section 21 CFR 58 which are followed during the pre-clinical trials on animals prior to clinical research in humans.</a:t>
            </a:r>
          </a:p>
          <a:p>
            <a:r>
              <a:rPr lang="en-IN" dirty="0"/>
              <a:t>If a new drug application must be supported/approved in the US, these rules must be followed, whether by the US itself or by other countries.</a:t>
            </a:r>
          </a:p>
          <a:p>
            <a:r>
              <a:rPr lang="en-IN" dirty="0"/>
              <a:t>Since the year 1987, the European Council has adopted two basic directives and a decision relating to the application of GLP principles.</a:t>
            </a:r>
          </a:p>
          <a:p>
            <a:r>
              <a:rPr lang="en-IN" dirty="0"/>
              <a:t>They are:-</a:t>
            </a:r>
          </a:p>
          <a:p>
            <a:r>
              <a:rPr lang="en-IN" dirty="0"/>
              <a:t>A) Directives- Directive 2004/9/EC and Directive 2004/10/EC</a:t>
            </a:r>
          </a:p>
          <a:p>
            <a:pPr marL="0" indent="0">
              <a:buNone/>
            </a:pPr>
            <a:endParaRPr lang="en-IN" dirty="0"/>
          </a:p>
        </p:txBody>
      </p:sp>
    </p:spTree>
    <p:extLst>
      <p:ext uri="{BB962C8B-B14F-4D97-AF65-F5344CB8AC3E}">
        <p14:creationId xmlns:p14="http://schemas.microsoft.com/office/powerpoint/2010/main" val="44422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3A4D8D6255C24582D9990B697CC105" ma:contentTypeVersion="3" ma:contentTypeDescription="Create a new document." ma:contentTypeScope="" ma:versionID="260ef8f8c59f7781b8ef4e6a155181cb">
  <xsd:schema xmlns:xsd="http://www.w3.org/2001/XMLSchema" xmlns:xs="http://www.w3.org/2001/XMLSchema" xmlns:p="http://schemas.microsoft.com/office/2006/metadata/properties" xmlns:ns2="1ce2de92-1a32-4eb1-bd36-255726f6b0ef" targetNamespace="http://schemas.microsoft.com/office/2006/metadata/properties" ma:root="true" ma:fieldsID="433167f986c40989ce087939120d5d9a" ns2:_="">
    <xsd:import namespace="1ce2de92-1a32-4eb1-bd36-255726f6b0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e92-1a32-4eb1-bd36-255726f6b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57A99F-9373-4B70-9186-8F2E763ABF5B}"/>
</file>

<file path=customXml/itemProps2.xml><?xml version="1.0" encoding="utf-8"?>
<ds:datastoreItem xmlns:ds="http://schemas.openxmlformats.org/officeDocument/2006/customXml" ds:itemID="{7E4CD492-4598-4C25-BF6A-CE9E6F04ACE6}"/>
</file>

<file path=customXml/itemProps3.xml><?xml version="1.0" encoding="utf-8"?>
<ds:datastoreItem xmlns:ds="http://schemas.openxmlformats.org/officeDocument/2006/customXml" ds:itemID="{450550C2-0B26-4821-A0EF-22A36CF974A9}"/>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3649</TotalTime>
  <Words>3397</Words>
  <Application>Microsoft Office PowerPoint</Application>
  <PresentationFormat>Widescreen</PresentationFormat>
  <Paragraphs>191</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Calibri</vt:lpstr>
      <vt:lpstr>Wingdings</vt:lpstr>
      <vt:lpstr>Educational subjects 16x9</vt:lpstr>
      <vt:lpstr>Good Laboratory Practices (GLP)</vt:lpstr>
      <vt:lpstr> Contents</vt:lpstr>
      <vt:lpstr>What is GLP?</vt:lpstr>
      <vt:lpstr>Importance of GLP/ Why to follow GLP?</vt:lpstr>
      <vt:lpstr>PowerPoint Presentation</vt:lpstr>
      <vt:lpstr>Practicing GLP</vt:lpstr>
      <vt:lpstr>PowerPoint Presentation</vt:lpstr>
      <vt:lpstr>Guidelines to GLP</vt:lpstr>
      <vt:lpstr>PowerPoint Presentation</vt:lpstr>
      <vt:lpstr>PowerPoint Presentation</vt:lpstr>
      <vt:lpstr>Documentation of Laboratory Work</vt:lpstr>
      <vt:lpstr>PowerPoint Presentation</vt:lpstr>
      <vt:lpstr>Preparation of SOPs</vt:lpstr>
      <vt:lpstr>PowerPoint Presentation</vt:lpstr>
      <vt:lpstr>PowerPoint Presentation</vt:lpstr>
      <vt:lpstr>PowerPoint Presentation</vt:lpstr>
      <vt:lpstr>Example SOP</vt:lpstr>
      <vt:lpstr>Calibration Records (Implementation in Laboratory)</vt:lpstr>
      <vt:lpstr>PowerPoint Presentation</vt:lpstr>
      <vt:lpstr>Calibration Record</vt:lpstr>
      <vt:lpstr>Significance of Validation in GLP</vt:lpstr>
      <vt:lpstr>Transfer of Methods</vt:lpstr>
      <vt:lpstr>PowerPoint Presentation</vt:lpstr>
      <vt:lpstr>PowerPoint Presentation</vt:lpstr>
      <vt:lpstr>PowerPoint Presentation</vt:lpstr>
      <vt:lpstr>PowerPoint Presentation</vt:lpstr>
      <vt:lpstr>Documentation of Results</vt:lpstr>
      <vt:lpstr>PowerPoint Presentation</vt:lpstr>
      <vt:lpstr>PowerPoint Presentation</vt:lpstr>
      <vt:lpstr>Raw Data example</vt:lpstr>
      <vt:lpstr>PowerPoint Presentation</vt:lpstr>
      <vt:lpstr>PowerPoint Presentation</vt:lpstr>
      <vt:lpstr>PowerPoint Presentation</vt:lpstr>
      <vt:lpstr>PowerPoint Presentation</vt:lpstr>
      <vt:lpstr>PowerPoint Presentation</vt:lpstr>
      <vt:lpstr>PowerPoint Presentation</vt:lpstr>
      <vt:lpstr>Study Report Format</vt:lpstr>
      <vt:lpstr>PowerPoint Presentation</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Laboratory Practices (GLP) and Safety measures w.r.t. handling of Chemicals and Biological Materials</dc:title>
  <dc:creator>Tejas Karandikar</dc:creator>
  <cp:lastModifiedBy>Tejas Karandikar</cp:lastModifiedBy>
  <cp:revision>51</cp:revision>
  <dcterms:created xsi:type="dcterms:W3CDTF">2019-09-15T07:07:20Z</dcterms:created>
  <dcterms:modified xsi:type="dcterms:W3CDTF">2023-10-10T04:47:12Z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0x010100CD3A4D8D6255C24582D9990B697CC105</vt:lpwstr>
  </property>
</Properties>
</file>